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notesMasterIdLst>
    <p:notesMasterId r:id="rId16"/>
  </p:notesMasterIdLst>
  <p:sldIdLst>
    <p:sldId id="256" r:id="rId2"/>
    <p:sldId id="257" r:id="rId3"/>
    <p:sldId id="282" r:id="rId4"/>
    <p:sldId id="258" r:id="rId5"/>
    <p:sldId id="259" r:id="rId6"/>
    <p:sldId id="279" r:id="rId7"/>
    <p:sldId id="280" r:id="rId8"/>
    <p:sldId id="271" r:id="rId9"/>
    <p:sldId id="284" r:id="rId10"/>
    <p:sldId id="287" r:id="rId11"/>
    <p:sldId id="286" r:id="rId12"/>
    <p:sldId id="285" r:id="rId13"/>
    <p:sldId id="276" r:id="rId14"/>
    <p:sldId id="27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90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7C94D-4E30-784F-9011-674FF4A57154}" type="datetimeFigureOut">
              <a:rPr lang="es-MX" smtClean="0"/>
              <a:t>15/12/20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E4D2E-3F9A-9747-ACC9-927D5BB803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116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97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6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33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16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90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52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211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8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566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68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11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63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019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62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91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422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8844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3476B-A145-0E42-9F73-86773A14D9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b="1" dirty="0"/>
              <a:t>Politica migratoria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B07472-4A18-6048-B114-A7AFD7CF9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925858"/>
          </a:xfrm>
        </p:spPr>
        <p:txBody>
          <a:bodyPr>
            <a:normAutofit/>
          </a:bodyPr>
          <a:lstStyle/>
          <a:p>
            <a:r>
              <a:rPr lang="es-MX" sz="2600" b="1" dirty="0"/>
              <a:t>México y su vecino estados unidos</a:t>
            </a:r>
          </a:p>
          <a:p>
            <a:endParaRPr lang="es-MX" dirty="0"/>
          </a:p>
          <a:p>
            <a:r>
              <a:rPr lang="es-MX" dirty="0"/>
              <a:t>IRAZÚ GÓMEZ VARGAS</a:t>
            </a:r>
          </a:p>
          <a:p>
            <a:r>
              <a:rPr lang="es-MX" dirty="0"/>
              <a:t>CONSULTORA INDEPENDIENTE </a:t>
            </a:r>
          </a:p>
        </p:txBody>
      </p:sp>
    </p:spTree>
    <p:extLst>
      <p:ext uri="{BB962C8B-B14F-4D97-AF65-F5344CB8AC3E}">
        <p14:creationId xmlns:p14="http://schemas.microsoft.com/office/powerpoint/2010/main" val="3060588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F9D46-7BB3-A944-86DD-5DDBB965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MÉXICO: LA MIGRACIÓN EN LA 4T</a:t>
            </a:r>
            <a:endParaRPr lang="es-MX" sz="4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BF2BD8-D249-1747-BD43-47BD4FBE3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dirty="0"/>
              <a:t>INICIO SEXENIO:  Empieza F</a:t>
            </a:r>
            <a:r>
              <a:rPr lang="es-MX" dirty="0"/>
              <a:t>ima del pacto global en migraciones convocado por la ONU. Documento no vinculante y que respeta la soberanía de los países en cuanto a la gestión de fronteras y políticas migratorias.  </a:t>
            </a:r>
          </a:p>
          <a:p>
            <a:pPr marL="0" indent="0" algn="just">
              <a:buNone/>
            </a:pPr>
            <a:r>
              <a:rPr lang="es-MX" dirty="0"/>
              <a:t>Esto marca nuevamente un discurso hegemonico de una migración </a:t>
            </a:r>
            <a:r>
              <a:rPr lang="es-MX" b="1" dirty="0"/>
              <a:t>SEGURA Y ORDENADA</a:t>
            </a:r>
            <a:r>
              <a:rPr lang="es-MX" dirty="0"/>
              <a:t>.</a:t>
            </a:r>
          </a:p>
          <a:p>
            <a:pPr marL="0" indent="0" algn="just">
              <a:buNone/>
            </a:pPr>
            <a:r>
              <a:rPr lang="es-MX" b="1" dirty="0"/>
              <a:t>CARAVANAS: </a:t>
            </a:r>
            <a:r>
              <a:rPr lang="es-MX" dirty="0"/>
              <a:t>mostraron los distintos rostros a cerca  de la migración:  solidaridad - empatía vs. Xenofobia-  discriminación.</a:t>
            </a:r>
          </a:p>
          <a:p>
            <a:pPr marL="0" indent="0" algn="just">
              <a:buNone/>
            </a:pPr>
            <a:r>
              <a:rPr lang="es-MX" b="1" dirty="0"/>
              <a:t>PROMESAS DE CAMPAÑA</a:t>
            </a:r>
            <a:r>
              <a:rPr lang="es-MX" dirty="0"/>
              <a:t>: tintes de libre tránsito, eliminación de estaciones migratorias, plan para la región que mitigue las causas de la migración</a:t>
            </a: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2246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84651C-B052-DC45-A091-EE974E4AC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17258"/>
            <a:ext cx="3680885" cy="1371600"/>
          </a:xfrm>
        </p:spPr>
        <p:txBody>
          <a:bodyPr>
            <a:normAutofit/>
          </a:bodyPr>
          <a:lstStyle/>
          <a:p>
            <a:r>
              <a:rPr lang="es-MX" sz="4000" b="1" dirty="0"/>
              <a:t>LA MIGRACIÓN EN LA 4T: etapas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E1EFE12-1624-1248-ABAE-EF303372A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8200" y="1465591"/>
            <a:ext cx="6169025" cy="34696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9AD69A2-3C56-FA4D-8ECA-44E7F62E5166}"/>
              </a:ext>
            </a:extLst>
          </p:cNvPr>
          <p:cNvSpPr txBox="1"/>
          <p:nvPr/>
        </p:nvSpPr>
        <p:spPr>
          <a:xfrm>
            <a:off x="1888671" y="5896363"/>
            <a:ext cx="91534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Foto: Periodico Digital La Silla Rota. Disponible en https://lasillarota.com/nacion/evangelicos-salvan-a-amlo-por-crisis-migratoria-en-el-sureste-migrantes-evangelico-evangelicos-amlo/353852</a:t>
            </a:r>
          </a:p>
        </p:txBody>
      </p:sp>
    </p:spTree>
    <p:extLst>
      <p:ext uri="{BB962C8B-B14F-4D97-AF65-F5344CB8AC3E}">
        <p14:creationId xmlns:p14="http://schemas.microsoft.com/office/powerpoint/2010/main" val="2115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39430-C2BA-6349-A530-0E15B6343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01" y="2700866"/>
            <a:ext cx="4945566" cy="1456267"/>
          </a:xfrm>
        </p:spPr>
        <p:txBody>
          <a:bodyPr>
            <a:normAutofit fontScale="90000"/>
          </a:bodyPr>
          <a:lstStyle/>
          <a:p>
            <a:br>
              <a:rPr lang="es-MX" dirty="0"/>
            </a:br>
            <a:r>
              <a:rPr lang="es-MX" sz="3300" b="1" dirty="0"/>
              <a:t>1er. ETAPA: </a:t>
            </a:r>
            <a:br>
              <a:rPr lang="es-MX" sz="3300" dirty="0"/>
            </a:br>
            <a:r>
              <a:rPr lang="es-MX" sz="3300" b="1" dirty="0"/>
              <a:t>Integración regional, plan y acciones en materia migratoria </a:t>
            </a:r>
            <a:br>
              <a:rPr lang="es-MX" sz="3300" b="1" dirty="0"/>
            </a:br>
            <a:endParaRPr lang="es-MX" sz="33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2501F8-0F34-5746-94C3-442EA62B0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5386" y="1315843"/>
            <a:ext cx="5910689" cy="5419493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s-MX" sz="2000" dirty="0"/>
              <a:t>Las primeras acciones: buenas  prácticas en materia de recepción. </a:t>
            </a:r>
          </a:p>
          <a:p>
            <a:pPr marL="914400" lvl="2" indent="0">
              <a:buNone/>
            </a:pPr>
            <a:endParaRPr lang="es-MX" sz="2000" dirty="0"/>
          </a:p>
          <a:p>
            <a:pPr marL="914400" lvl="2" indent="0">
              <a:buNone/>
            </a:pPr>
            <a:r>
              <a:rPr lang="es-MX" sz="2000" dirty="0"/>
              <a:t>Apertura hablar  sobre las estaciones migraciones y detención migratoria desde SEGOB</a:t>
            </a:r>
          </a:p>
          <a:p>
            <a:pPr marL="914400" lvl="2" indent="0">
              <a:buNone/>
            </a:pPr>
            <a:endParaRPr lang="es-MX" sz="2000" dirty="0"/>
          </a:p>
          <a:p>
            <a:pPr marL="914400" lvl="2" indent="0">
              <a:buNone/>
            </a:pPr>
            <a:r>
              <a:rPr lang="es-MX" sz="2000" dirty="0"/>
              <a:t>Plan para la región: CEPAL como interlocutor </a:t>
            </a:r>
          </a:p>
          <a:p>
            <a:pPr marL="914400" lvl="2" indent="0">
              <a:buNone/>
            </a:pPr>
            <a:endParaRPr lang="es-MX" sz="2000" dirty="0"/>
          </a:p>
          <a:p>
            <a:pPr marL="914400" lvl="2" indent="0">
              <a:buNone/>
            </a:pPr>
            <a:r>
              <a:rPr lang="es-MX" sz="2000" dirty="0"/>
              <a:t>Visitas de Presidentes de CA para impulsar el plan de desarrollo</a:t>
            </a:r>
          </a:p>
          <a:p>
            <a:pPr lvl="2" algn="just"/>
            <a:endParaRPr lang="es-MX" sz="1800" dirty="0"/>
          </a:p>
          <a:p>
            <a:pPr marL="0" indent="0">
              <a:buNone/>
            </a:pPr>
            <a:endParaRPr lang="es-MX" b="1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16240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F6435E-980D-1641-BF05-DF9BC423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75" y="609600"/>
            <a:ext cx="6262155" cy="16419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MX" sz="2000" b="1" dirty="0"/>
              <a:t>2DA.  ETAPA: MEXICO Y CA EL PATIO TRASERO DE EEUU </a:t>
            </a:r>
            <a:br>
              <a:rPr lang="es-MX" sz="2000" dirty="0"/>
            </a:br>
            <a:r>
              <a:rPr lang="es-MX" sz="2000" b="1" dirty="0"/>
              <a:t>GESTAR EL PLAN DE CONTENCIÓN DE LA MIGRACIÓN EN LA REGIÓN </a:t>
            </a:r>
            <a:br>
              <a:rPr lang="es-MX" sz="2000" b="1" dirty="0"/>
            </a:br>
            <a:endParaRPr lang="es-MX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C0033F-61A3-8446-AFE8-88DE6E1F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32420" r="-1" b="18172"/>
          <a:stretch/>
        </p:blipFill>
        <p:spPr>
          <a:xfrm rot="5400000">
            <a:off x="-1235869" y="1230029"/>
            <a:ext cx="6858000" cy="438626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D37E93-FAC8-2046-8A42-CCC34388E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75" y="2251587"/>
            <a:ext cx="6262155" cy="37923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b="1" dirty="0"/>
          </a:p>
          <a:p>
            <a:pPr marL="0" indent="0" algn="just">
              <a:buNone/>
            </a:pPr>
            <a:r>
              <a:rPr lang="es-MX" sz="2000" b="1" dirty="0"/>
              <a:t>Se desvanece la idea de una migración con rostro humano.</a:t>
            </a:r>
            <a:r>
              <a:rPr lang="es-MX" sz="2000" dirty="0"/>
              <a:t> Las tensiones diplomaticas entre EEUU y México debido a las exigencias de la administración TRUMP de parar la migración irregular marcaría la segunda etapa de la política migratoria en México: Los acuerdos con EEUU hechos en junio pondría nuevamente el enfasís en la conteción de la migración, militarizacion de fronteras y e debilitamiento del sistema de asilo en la región.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8965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DADAF1-A51F-FC4C-9D15-DC6D8A270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618" y="941135"/>
            <a:ext cx="4002936" cy="467907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s-MX" sz="2000" b="1" dirty="0"/>
          </a:p>
          <a:p>
            <a:pPr>
              <a:lnSpc>
                <a:spcPct val="90000"/>
              </a:lnSpc>
            </a:pPr>
            <a:r>
              <a:rPr lang="es-MX" sz="2000" dirty="0"/>
              <a:t>1.-Guardia Nacional en temas de migracion: fronteras </a:t>
            </a:r>
          </a:p>
          <a:p>
            <a:pPr>
              <a:lnSpc>
                <a:spcPct val="90000"/>
              </a:lnSpc>
            </a:pPr>
            <a:r>
              <a:rPr lang="es-MX" sz="2000" dirty="0"/>
              <a:t>2.- Continuidad de la política de detención y deportación</a:t>
            </a:r>
          </a:p>
          <a:p>
            <a:pPr>
              <a:lnSpc>
                <a:spcPct val="90000"/>
              </a:lnSpc>
            </a:pPr>
            <a:r>
              <a:rPr lang="es-MX" sz="2000" dirty="0"/>
              <a:t>3.- Migración reducida a porcentajes de detención y felicitaciones de TRUMP</a:t>
            </a:r>
          </a:p>
          <a:p>
            <a:pPr>
              <a:lnSpc>
                <a:spcPct val="90000"/>
              </a:lnSpc>
            </a:pPr>
            <a:r>
              <a:rPr lang="es-MX" sz="2000" dirty="0"/>
              <a:t>4.- Amenaza latente de la reactivación de aranceles comerciales </a:t>
            </a:r>
          </a:p>
          <a:p>
            <a:pPr>
              <a:lnSpc>
                <a:spcPct val="90000"/>
              </a:lnSpc>
            </a:pPr>
            <a:endParaRPr lang="es-MX" sz="15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B37410C-2EED-354B-9685-4B92D5C1C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76" y="1440036"/>
            <a:ext cx="6095593" cy="3748789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24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DF78D-FDFA-AD40-8E03-47FB7CADF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53" y="2609152"/>
            <a:ext cx="4586287" cy="1456267"/>
          </a:xfrm>
        </p:spPr>
        <p:txBody>
          <a:bodyPr>
            <a:noAutofit/>
          </a:bodyPr>
          <a:lstStyle/>
          <a:p>
            <a:r>
              <a:rPr lang="es-MX" sz="3000" dirty="0"/>
              <a:t>3er ETAPA: OPERACIÓN DEL plan interno de contención regional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FB0BA2-70EE-9546-96A9-FFB0211BA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625" y="903250"/>
            <a:ext cx="6161087" cy="5597912"/>
          </a:xfrm>
        </p:spPr>
        <p:txBody>
          <a:bodyPr>
            <a:normAutofit/>
          </a:bodyPr>
          <a:lstStyle/>
          <a:p>
            <a:r>
              <a:rPr lang="es-MX" sz="2400" dirty="0"/>
              <a:t>SRE al frente de la estrategia de migración </a:t>
            </a:r>
          </a:p>
          <a:p>
            <a:r>
              <a:rPr lang="es-MX" sz="2400" dirty="0"/>
              <a:t>Fronteras: militarización y contención de la  migración a manos de la guardia nacional</a:t>
            </a:r>
          </a:p>
          <a:p>
            <a:r>
              <a:rPr lang="es-MX" sz="2400" dirty="0"/>
              <a:t>MPP o Remain in México</a:t>
            </a:r>
          </a:p>
          <a:p>
            <a:r>
              <a:rPr lang="es-MX" sz="2400" dirty="0"/>
              <a:t>Programas sociales para migrantes en el sur del país: mayores índices de pobreza del país</a:t>
            </a:r>
          </a:p>
          <a:p>
            <a:r>
              <a:rPr lang="es-MX" sz="2400" dirty="0"/>
              <a:t> Violencia estructural en el país</a:t>
            </a:r>
          </a:p>
          <a:p>
            <a:r>
              <a:rPr lang="es-MX" sz="2400" dirty="0"/>
              <a:t>COVID y la inclusión de las personas migrantes a la estartegia de salud</a:t>
            </a:r>
          </a:p>
          <a:p>
            <a:r>
              <a:rPr lang="es-MX" sz="2400" dirty="0"/>
              <a:t>Contención de caravanas en tiempos de covid</a:t>
            </a:r>
          </a:p>
        </p:txBody>
      </p:sp>
    </p:spTree>
    <p:extLst>
      <p:ext uri="{BB962C8B-B14F-4D97-AF65-F5344CB8AC3E}">
        <p14:creationId xmlns:p14="http://schemas.microsoft.com/office/powerpoint/2010/main" val="2428494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C36F3BD-2B2A-8E4D-8246-A5F802EC4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0" y="1287690"/>
            <a:ext cx="7962900" cy="1154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s-MX" dirty="0"/>
              <a:t>Los invisibles </a:t>
            </a:r>
            <a:r>
              <a:rPr lang="en-US" altLang="es-MX" dirty="0" err="1"/>
              <a:t>en</a:t>
            </a:r>
            <a:r>
              <a:rPr lang="en-US" altLang="es-MX" dirty="0"/>
              <a:t> la agenda </a:t>
            </a:r>
            <a:r>
              <a:rPr lang="en-US" altLang="es-MX" dirty="0" err="1"/>
              <a:t>migratoria</a:t>
            </a:r>
            <a:endParaRPr lang="en-US" altLang="es-MX" dirty="0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ED633F7F-38C9-AC46-81BC-53A65D7DD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576389"/>
            <a:ext cx="7315200" cy="51530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MX" sz="3300" dirty="0" err="1"/>
              <a:t>Retornados</a:t>
            </a:r>
            <a:endParaRPr lang="en-US" altLang="es-MX" sz="3300" dirty="0"/>
          </a:p>
          <a:p>
            <a:pPr eaLnBrk="1" hangingPunct="1">
              <a:lnSpc>
                <a:spcPct val="90000"/>
              </a:lnSpc>
            </a:pPr>
            <a:r>
              <a:rPr lang="en-US" altLang="es-MX" sz="3300" dirty="0" err="1"/>
              <a:t>Deportados</a:t>
            </a:r>
            <a:r>
              <a:rPr lang="en-US" altLang="es-MX" sz="3300" dirty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s-MX" sz="1900" dirty="0"/>
          </a:p>
          <a:p>
            <a:pPr eaLnBrk="1" hangingPunct="1">
              <a:lnSpc>
                <a:spcPct val="90000"/>
              </a:lnSpc>
            </a:pPr>
            <a:r>
              <a:rPr lang="en-US" altLang="es-MX" sz="2200" dirty="0" err="1"/>
              <a:t>Desmantelamiento</a:t>
            </a:r>
            <a:r>
              <a:rPr lang="en-US" altLang="es-MX" sz="2200" dirty="0"/>
              <a:t> de los </a:t>
            </a:r>
            <a:r>
              <a:rPr lang="en-US" altLang="es-MX" sz="2200" dirty="0" err="1"/>
              <a:t>programas</a:t>
            </a:r>
            <a:r>
              <a:rPr lang="en-US" altLang="es-MX" sz="2200" dirty="0"/>
              <a:t> </a:t>
            </a:r>
            <a:r>
              <a:rPr lang="en-US" altLang="es-MX" sz="2200" dirty="0" err="1"/>
              <a:t>sociales</a:t>
            </a:r>
            <a:r>
              <a:rPr lang="en-US" altLang="es-MX" sz="2200" dirty="0"/>
              <a:t> de </a:t>
            </a:r>
            <a:r>
              <a:rPr lang="en-US" altLang="es-MX" sz="2200" dirty="0" err="1"/>
              <a:t>atención</a:t>
            </a:r>
            <a:r>
              <a:rPr lang="en-US" altLang="es-MX" sz="2200" dirty="0"/>
              <a:t> a </a:t>
            </a:r>
            <a:r>
              <a:rPr lang="en-US" altLang="es-MX" sz="2200" dirty="0" err="1"/>
              <a:t>estos</a:t>
            </a:r>
            <a:r>
              <a:rPr lang="en-US" altLang="es-MX" sz="2200" dirty="0"/>
              <a:t> dos </a:t>
            </a:r>
            <a:r>
              <a:rPr lang="en-US" altLang="es-MX" sz="2200" dirty="0" err="1"/>
              <a:t>grupos</a:t>
            </a:r>
            <a:endParaRPr lang="en-US" altLang="es-MX" sz="2200" dirty="0"/>
          </a:p>
        </p:txBody>
      </p:sp>
    </p:spTree>
    <p:extLst>
      <p:ext uri="{BB962C8B-B14F-4D97-AF65-F5344CB8AC3E}">
        <p14:creationId xmlns:p14="http://schemas.microsoft.com/office/powerpoint/2010/main" val="3292619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3495C-6879-894A-B040-5F960FE1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2862944"/>
            <a:ext cx="10131427" cy="3124199"/>
          </a:xfrm>
        </p:spPr>
        <p:txBody>
          <a:bodyPr/>
          <a:lstStyle/>
          <a:p>
            <a:pPr algn="r"/>
            <a:r>
              <a:rPr lang="es-MX" b="1" dirty="0"/>
              <a:t>Escenarios con Biden</a:t>
            </a:r>
          </a:p>
        </p:txBody>
      </p:sp>
    </p:spTree>
    <p:extLst>
      <p:ext uri="{BB962C8B-B14F-4D97-AF65-F5344CB8AC3E}">
        <p14:creationId xmlns:p14="http://schemas.microsoft.com/office/powerpoint/2010/main" val="1317441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9B45A5-6813-F840-B952-EC60DE6A3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431" y="2498270"/>
            <a:ext cx="10131425" cy="3739243"/>
          </a:xfrm>
        </p:spPr>
        <p:txBody>
          <a:bodyPr>
            <a:normAutofit/>
          </a:bodyPr>
          <a:lstStyle/>
          <a:p>
            <a:r>
              <a:rPr lang="es-MX" sz="2400" dirty="0"/>
              <a:t>Transición inestable del poder</a:t>
            </a:r>
          </a:p>
          <a:p>
            <a:r>
              <a:rPr lang="es-MX" sz="2400" dirty="0"/>
              <a:t>Debilitamiento de politicas internas como en medio ambiente y laborales</a:t>
            </a:r>
          </a:p>
          <a:p>
            <a:r>
              <a:rPr lang="es-MX" sz="2400" dirty="0"/>
              <a:t>Enfrentar los retos de la pandemia  y el sector salud</a:t>
            </a:r>
          </a:p>
          <a:p>
            <a:r>
              <a:rPr lang="es-MX" sz="2400" dirty="0"/>
              <a:t>Recuperación economica</a:t>
            </a:r>
          </a:p>
          <a:p>
            <a:r>
              <a:rPr lang="es-MX" sz="2400" dirty="0"/>
              <a:t>Recuperar el papel del EEUU en la agenda mudial</a:t>
            </a:r>
          </a:p>
          <a:p>
            <a:r>
              <a:rPr lang="es-MX" sz="2400" dirty="0"/>
              <a:t>Racismo y la política policial</a:t>
            </a:r>
          </a:p>
          <a:p>
            <a:pPr marL="0" indent="0">
              <a:buNone/>
            </a:pPr>
            <a:endParaRPr lang="es-MX" sz="24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4D834F1-A0CF-634A-8D87-F3C735ABD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0" y="879476"/>
            <a:ext cx="7962900" cy="11541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MX" dirty="0" err="1"/>
              <a:t>Desafios</a:t>
            </a:r>
            <a:r>
              <a:rPr lang="en-US" altLang="es-MX" dirty="0"/>
              <a:t> de </a:t>
            </a:r>
            <a:r>
              <a:rPr lang="en-US" altLang="es-MX" dirty="0" err="1"/>
              <a:t>biden</a:t>
            </a:r>
            <a:r>
              <a:rPr lang="en-US" alt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058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2A8FAF-E9B6-EE4D-B2F8-C68A37C2B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129" y="1159329"/>
            <a:ext cx="10131425" cy="4958443"/>
          </a:xfrm>
        </p:spPr>
        <p:txBody>
          <a:bodyPr>
            <a:normAutofit/>
          </a:bodyPr>
          <a:lstStyle/>
          <a:p>
            <a:r>
              <a:rPr lang="es-MX" sz="2400" dirty="0"/>
              <a:t>Analizar las más de 400 acciones y directrices que ejecutó TRUMP en su administración sobre el tema migratorio.</a:t>
            </a:r>
          </a:p>
          <a:p>
            <a:r>
              <a:rPr lang="es-MX" sz="2400" dirty="0"/>
              <a:t>Comprometido con recobar medidas de asilo, reestructurar el sistema de asilo, empujar que los jóvenes bajo DACA tengan la cuidadanía, Revisar TPS</a:t>
            </a:r>
          </a:p>
          <a:p>
            <a:r>
              <a:rPr lang="es-MX" sz="2400" dirty="0"/>
              <a:t>Quitar las restricciones  a 13 países</a:t>
            </a:r>
          </a:p>
          <a:p>
            <a:r>
              <a:rPr lang="es-MX" sz="2400" dirty="0"/>
              <a:t>MPP y acuerdos de cooperacion de asilo</a:t>
            </a:r>
          </a:p>
          <a:p>
            <a:r>
              <a:rPr lang="es-MX" sz="2400" dirty="0"/>
              <a:t>Congelación de 100 día de las deportaciones</a:t>
            </a:r>
          </a:p>
          <a:p>
            <a:r>
              <a:rPr lang="es-MX" sz="2400" dirty="0"/>
              <a:t>Ruta para la legalizacion de los indocumentados en EEUU</a:t>
            </a:r>
          </a:p>
          <a:p>
            <a:r>
              <a:rPr lang="es-MX" sz="2400" dirty="0"/>
              <a:t>Construir un proyecto de  seguridad y prosperidad con CA</a:t>
            </a:r>
          </a:p>
          <a:p>
            <a:r>
              <a:rPr lang="es-MX" sz="2400" dirty="0"/>
              <a:t>Grupo para apoyar la reunificaciòn familiar </a:t>
            </a:r>
          </a:p>
        </p:txBody>
      </p:sp>
    </p:spTree>
    <p:extLst>
      <p:ext uri="{BB962C8B-B14F-4D97-AF65-F5344CB8AC3E}">
        <p14:creationId xmlns:p14="http://schemas.microsoft.com/office/powerpoint/2010/main" val="1038620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4928E-239E-AD4E-BBE7-DE5AF037B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2345871"/>
          </a:xfrm>
        </p:spPr>
        <p:txBody>
          <a:bodyPr>
            <a:normAutofit/>
          </a:bodyPr>
          <a:lstStyle/>
          <a:p>
            <a:pPr algn="ctr"/>
            <a:r>
              <a:rPr lang="es-MX" dirty="0"/>
              <a:t>Biden ante el reto de reconstruir el tema migratorio</a:t>
            </a:r>
            <a:br>
              <a:rPr lang="es-MX" dirty="0"/>
            </a:br>
            <a:r>
              <a:rPr lang="es-MX" dirty="0"/>
              <a:t>congreso como punto clave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53364-D976-DD4F-9F63-C3666A0441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MX" sz="2800" dirty="0"/>
              <a:t>Politica interna migratoria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6E11F9-C8AC-D546-B896-4780403309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MX" sz="2800" dirty="0"/>
              <a:t>Política exterior migratoria</a:t>
            </a:r>
          </a:p>
        </p:txBody>
      </p:sp>
    </p:spTree>
    <p:extLst>
      <p:ext uri="{BB962C8B-B14F-4D97-AF65-F5344CB8AC3E}">
        <p14:creationId xmlns:p14="http://schemas.microsoft.com/office/powerpoint/2010/main" val="3735317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3E4CAE3C-27AD-FB49-B58E-6A8A82DD0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54051"/>
            <a:ext cx="7315200" cy="1154113"/>
          </a:xfrm>
        </p:spPr>
        <p:txBody>
          <a:bodyPr/>
          <a:lstStyle/>
          <a:p>
            <a:pPr eaLnBrk="1" hangingPunct="1"/>
            <a:r>
              <a:rPr lang="en-US" altLang="es-MX"/>
              <a:t>En suma 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212E9E2A-7DCA-4644-B978-588CC7F06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930401"/>
            <a:ext cx="7315200" cy="4378325"/>
          </a:xfrm>
        </p:spPr>
        <p:txBody>
          <a:bodyPr>
            <a:normAutofit lnSpcReduction="10000"/>
          </a:bodyPr>
          <a:lstStyle/>
          <a:p>
            <a:pPr marL="44450" indent="0">
              <a:buNone/>
            </a:pPr>
            <a:r>
              <a:rPr lang="en-US" altLang="es-MX" sz="2400"/>
              <a:t>La  migración sigue siendo un tema de presión en la región.</a:t>
            </a:r>
          </a:p>
          <a:p>
            <a:pPr marL="44450" indent="0">
              <a:buNone/>
            </a:pPr>
            <a:r>
              <a:rPr lang="en-US" altLang="es-MX" sz="2400"/>
              <a:t>La situación compleja de AL pone en el escenario incremento de flujos migratorios</a:t>
            </a:r>
          </a:p>
          <a:p>
            <a:pPr marL="44450" indent="0">
              <a:buNone/>
            </a:pPr>
            <a:r>
              <a:rPr lang="en-US" altLang="es-MX" sz="2400"/>
              <a:t>Las presiones internas para sostener los acuerdos seran temas de tensión constantes y con riesgos de desbordarse</a:t>
            </a:r>
          </a:p>
          <a:p>
            <a:pPr marL="44450" indent="0">
              <a:buNone/>
            </a:pPr>
            <a:r>
              <a:rPr lang="en-US" altLang="es-MX" sz="2400"/>
              <a:t>Regreso a la agenda de protección de derechos</a:t>
            </a:r>
          </a:p>
          <a:p>
            <a:pPr marL="44450" indent="0">
              <a:buNone/>
            </a:pPr>
            <a:r>
              <a:rPr lang="en-US" altLang="es-MX" sz="2400"/>
              <a:t>Falta de visión de ver a la migración desde el enfoque de desarrollo e inclusión social, política pública</a:t>
            </a:r>
          </a:p>
          <a:p>
            <a:pPr marL="44450" indent="0">
              <a:buNone/>
            </a:pPr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139342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4">
            <a:extLst>
              <a:ext uri="{FF2B5EF4-FFF2-40B4-BE49-F238E27FC236}">
                <a16:creationId xmlns:a16="http://schemas.microsoft.com/office/drawing/2014/main" id="{D4FB9EB7-2C65-BC43-9C6B-2B854D99B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663" y="2606675"/>
            <a:ext cx="51625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MX" sz="3600">
                <a:solidFill>
                  <a:srgbClr val="FF8600"/>
                </a:solidFill>
                <a:latin typeface="Calibri" panose="020F0502020204030204" pitchFamily="34" charset="0"/>
              </a:rPr>
              <a:t>Gracias!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s-MX" sz="3600">
              <a:solidFill>
                <a:srgbClr val="FF8600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MX" sz="3600">
                <a:solidFill>
                  <a:srgbClr val="FF8600"/>
                </a:solidFill>
                <a:latin typeface="Calibri" panose="020F0502020204030204" pitchFamily="34" charset="0"/>
              </a:rPr>
              <a:t>irazugomez11@gmail.com</a:t>
            </a:r>
          </a:p>
        </p:txBody>
      </p:sp>
    </p:spTree>
    <p:extLst>
      <p:ext uri="{BB962C8B-B14F-4D97-AF65-F5344CB8AC3E}">
        <p14:creationId xmlns:p14="http://schemas.microsoft.com/office/powerpoint/2010/main" val="5892774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671</Words>
  <Application>Microsoft Macintosh PowerPoint</Application>
  <PresentationFormat>Panorámica</PresentationFormat>
  <Paragraphs>71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Celestial</vt:lpstr>
      <vt:lpstr>Politica migratoria</vt:lpstr>
      <vt:lpstr>MÉXICO: LA MIGRACIÓN EN LA 4T</vt:lpstr>
      <vt:lpstr>LA MIGRACIÓN EN LA 4T: etapas </vt:lpstr>
      <vt:lpstr> 1er. ETAPA:  Integración regional, plan y acciones en materia migratoria  </vt:lpstr>
      <vt:lpstr>2DA.  ETAPA: MEXICO Y CA EL PATIO TRASERO DE EEUU  GESTAR EL PLAN DE CONTENCIÓN DE LA MIGRACIÓN EN LA REGIÓN  </vt:lpstr>
      <vt:lpstr>Presentación de PowerPoint</vt:lpstr>
      <vt:lpstr>3er ETAPA: OPERACIÓN DEL plan interno de contención regional </vt:lpstr>
      <vt:lpstr>Los invisibles en la agenda migratoria</vt:lpstr>
      <vt:lpstr>Escenarios con Biden</vt:lpstr>
      <vt:lpstr>Desafios de biden </vt:lpstr>
      <vt:lpstr>Presentación de PowerPoint</vt:lpstr>
      <vt:lpstr>Biden ante el reto de reconstruir el tema migratorio congreso como punto clave</vt:lpstr>
      <vt:lpstr>En suma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 migratoria</dc:title>
  <dc:creator>Irazu Gomez</dc:creator>
  <cp:lastModifiedBy>Irazu Gomez</cp:lastModifiedBy>
  <cp:revision>1</cp:revision>
  <dcterms:created xsi:type="dcterms:W3CDTF">2020-12-16T04:09:19Z</dcterms:created>
  <dcterms:modified xsi:type="dcterms:W3CDTF">2020-12-16T04:10:38Z</dcterms:modified>
</cp:coreProperties>
</file>